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sldIdLst>
    <p:sldId id="347" r:id="rId2"/>
    <p:sldId id="349" r:id="rId3"/>
    <p:sldId id="324" r:id="rId4"/>
    <p:sldId id="327" r:id="rId5"/>
    <p:sldId id="328" r:id="rId6"/>
    <p:sldId id="325" r:id="rId7"/>
    <p:sldId id="314" r:id="rId8"/>
    <p:sldId id="326" r:id="rId9"/>
    <p:sldId id="262" r:id="rId10"/>
    <p:sldId id="263" r:id="rId11"/>
    <p:sldId id="302" r:id="rId12"/>
    <p:sldId id="305" r:id="rId13"/>
    <p:sldId id="306" r:id="rId14"/>
    <p:sldId id="307" r:id="rId15"/>
    <p:sldId id="316" r:id="rId16"/>
    <p:sldId id="266" r:id="rId17"/>
    <p:sldId id="267" r:id="rId18"/>
    <p:sldId id="300" r:id="rId19"/>
    <p:sldId id="317" r:id="rId20"/>
    <p:sldId id="343" r:id="rId21"/>
    <p:sldId id="318" r:id="rId22"/>
    <p:sldId id="269" r:id="rId23"/>
    <p:sldId id="344" r:id="rId24"/>
    <p:sldId id="329" r:id="rId25"/>
    <p:sldId id="282" r:id="rId26"/>
    <p:sldId id="332" r:id="rId27"/>
    <p:sldId id="333" r:id="rId28"/>
    <p:sldId id="334" r:id="rId29"/>
    <p:sldId id="319" r:id="rId30"/>
    <p:sldId id="337" r:id="rId31"/>
    <p:sldId id="296" r:id="rId32"/>
    <p:sldId id="346" r:id="rId33"/>
    <p:sldId id="274" r:id="rId34"/>
    <p:sldId id="276" r:id="rId35"/>
    <p:sldId id="345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74" autoAdjust="0"/>
    <p:restoredTop sz="71361"/>
  </p:normalViewPr>
  <p:slideViewPr>
    <p:cSldViewPr snapToGrid="0">
      <p:cViewPr varScale="1">
        <p:scale>
          <a:sx n="89" d="100"/>
          <a:sy n="89" d="100"/>
        </p:scale>
        <p:origin x="2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gif>
</file>

<file path=ppt/media/image14.jpeg>
</file>

<file path=ppt/media/image15.jpeg>
</file>

<file path=ppt/media/image16.png>
</file>

<file path=ppt/media/image17.jpeg>
</file>

<file path=ppt/media/image18.jpeg>
</file>

<file path=ppt/media/image19.gif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jpg>
</file>

<file path=ppt/media/image29.jpeg>
</file>

<file path=ppt/media/image3.jpeg>
</file>

<file path=ppt/media/image30.jpeg>
</file>

<file path=ppt/media/image31.jpg>
</file>

<file path=ppt/media/image32.jpeg>
</file>

<file path=ppt/media/image33.png>
</file>

<file path=ppt/media/image34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45A624-1A79-4B9B-8D3A-99871E400AFC}" type="datetimeFigureOut">
              <a:rPr lang="en-US" smtClean="0"/>
              <a:t>3/24/20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02B7F-F9CF-4545-A86C-1BB945E9CC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256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E0823F52-7073-8949-B30D-D4FF45632691}" type="slidenum">
              <a:rPr lang="en-US" altLang="x-none" sz="1200"/>
              <a:pPr eaLnBrk="1" hangingPunct="1"/>
              <a:t>3</a:t>
            </a:fld>
            <a:endParaRPr lang="en-US" altLang="x-none" sz="120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21419533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5E4EFD64-0696-F849-BC78-7ECAE0A0E31B}" type="slidenum">
              <a:rPr lang="en-US" altLang="x-none" sz="1200"/>
              <a:pPr eaLnBrk="1" hangingPunct="1"/>
              <a:t>30</a:t>
            </a:fld>
            <a:endParaRPr lang="en-US" altLang="x-none" sz="1200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2031911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23925"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23925"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23925"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23925"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23925"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992F964D-11B2-4272-A9AC-FC705C33AE87}" type="slidenum">
              <a:rPr lang="en-US" altLang="en-US" sz="1200"/>
              <a:pPr eaLnBrk="1" hangingPunct="1"/>
              <a:t>31</a:t>
            </a:fld>
            <a:endParaRPr lang="en-US" altLang="en-US" sz="1200"/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575" y="4416425"/>
            <a:ext cx="5046663" cy="4183063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394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6610CC63-5DEE-274D-AABD-61A0390DA46E}" type="slidenum">
              <a:rPr lang="en-US" altLang="x-none" sz="1200"/>
              <a:pPr eaLnBrk="1" hangingPunct="1"/>
              <a:t>35</a:t>
            </a:fld>
            <a:endParaRPr lang="en-US" altLang="x-none" sz="1200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en-US" altLang="x-none"/>
              <a:t>http://mysite.verizon.net/mhieb/WVFossils/Carboniferous_climate.html</a:t>
            </a:r>
          </a:p>
        </p:txBody>
      </p:sp>
    </p:spTree>
    <p:extLst>
      <p:ext uri="{BB962C8B-B14F-4D97-AF65-F5344CB8AC3E}">
        <p14:creationId xmlns:p14="http://schemas.microsoft.com/office/powerpoint/2010/main" val="85449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6AF29F9D-6DDB-3844-A030-999E85D73761}" type="slidenum">
              <a:rPr lang="en-US" altLang="x-none" sz="1200"/>
              <a:pPr eaLnBrk="1" hangingPunct="1"/>
              <a:t>4</a:t>
            </a:fld>
            <a:endParaRPr lang="en-US" altLang="x-none" sz="1200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575" y="4416425"/>
            <a:ext cx="5046663" cy="4183063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en-US" altLang="x-none"/>
              <a:t>http://channel.nationalgeographic.com/channel/videos/ice-age-cycles/</a:t>
            </a:r>
          </a:p>
        </p:txBody>
      </p:sp>
    </p:spTree>
    <p:extLst>
      <p:ext uri="{BB962C8B-B14F-4D97-AF65-F5344CB8AC3E}">
        <p14:creationId xmlns:p14="http://schemas.microsoft.com/office/powerpoint/2010/main" val="747921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3E4578D9-1C8C-4D45-992D-399DEB6F3C13}" type="slidenum">
              <a:rPr lang="en-US" altLang="x-none" sz="1200"/>
              <a:pPr eaLnBrk="1" hangingPunct="1"/>
              <a:t>5</a:t>
            </a:fld>
            <a:endParaRPr lang="en-US" altLang="x-none" sz="1200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575" y="4416425"/>
            <a:ext cx="5046663" cy="4183063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en-US" altLang="x-none"/>
              <a:t>http://star.arm.ac.uk/climate/intro.html</a:t>
            </a:r>
          </a:p>
          <a:p>
            <a:pPr eaLnBrk="1" hangingPunct="1"/>
            <a:r>
              <a:rPr lang="en-US" altLang="x-none"/>
              <a:t>http://earth.usc.edu/~geol150/evolution/lastmillenia.html</a:t>
            </a:r>
          </a:p>
        </p:txBody>
      </p:sp>
    </p:spTree>
    <p:extLst>
      <p:ext uri="{BB962C8B-B14F-4D97-AF65-F5344CB8AC3E}">
        <p14:creationId xmlns:p14="http://schemas.microsoft.com/office/powerpoint/2010/main" val="1047820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F107A6F2-735C-0345-8F4A-67301F9FD1BF}" type="slidenum">
              <a:rPr lang="en-US" altLang="x-none" sz="1200"/>
              <a:pPr eaLnBrk="1" hangingPunct="1"/>
              <a:t>6</a:t>
            </a:fld>
            <a:endParaRPr lang="en-US" altLang="x-none" sz="1200"/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en-US" altLang="x-none"/>
              <a:t>http://earthobservatory.nasa.gov/Newsroom/NasaNews/2002/200207099816.html</a:t>
            </a:r>
          </a:p>
        </p:txBody>
      </p:sp>
    </p:spTree>
    <p:extLst>
      <p:ext uri="{BB962C8B-B14F-4D97-AF65-F5344CB8AC3E}">
        <p14:creationId xmlns:p14="http://schemas.microsoft.com/office/powerpoint/2010/main" val="2075348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923925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6BD9B9F1-33A2-DC4D-8FE7-07E69A92C2F3}" type="slidenum">
              <a:rPr lang="en-US" altLang="x-none" sz="1200"/>
              <a:pPr eaLnBrk="1" hangingPunct="1"/>
              <a:t>8</a:t>
            </a:fld>
            <a:endParaRPr lang="en-US" altLang="x-none" sz="1200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263429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Tell students how to read the graphs they will be generating.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Recall from high school introductory algebra that:</a:t>
            </a:r>
          </a:p>
          <a:p>
            <a:pPr lvl="2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= the independent variable, which is in this first data set time (years)</a:t>
            </a:r>
          </a:p>
          <a:p>
            <a:pPr lvl="2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 = the dependent variable, which is in this case average global temperature (</a:t>
            </a:r>
            <a:r>
              <a:rPr lang="en-US" sz="1200" kern="1200" baseline="300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lvl="2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 = the slope of the line (</a:t>
            </a:r>
            <a:r>
              <a:rPr lang="en-US" sz="1200" kern="1200" baseline="300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/year), which indicates the relationship between the two variables</a:t>
            </a:r>
          </a:p>
          <a:p>
            <a:pPr lvl="2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 = the average global temperature in the year that we begin our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02B7F-F9CF-4545-A86C-1BB945E9CC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542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02B7F-F9CF-4545-A86C-1BB945E9CC3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0186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http://www.globalchange.umich.edu/globalchange1/current/labs/Lab10_Vostok/Vostok.htm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4255B7-C8E9-4510-81F0-1453C5AD33B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http://www.globalchange.umich.edu/globalchange1/current/labs/Lab10_Vostok/Vostok.htm</a:t>
            </a:r>
          </a:p>
          <a:p>
            <a:r>
              <a:rPr lang="en-US" dirty="0"/>
              <a:t>Evaporation</a:t>
            </a:r>
            <a:r>
              <a:rPr lang="en-US" baseline="0" dirty="0"/>
              <a:t> preferentially includes the lighter isotope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4255B7-C8E9-4510-81F0-1453C5AD33B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37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E30DE-E871-4F53-8477-45557F60975D}" type="datetimeFigureOut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D8D4A-2F0A-4861-ACB6-78509A18F6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075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g"/><Relationship Id="rId4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jpeg"/><Relationship Id="rId4" Type="http://schemas.openxmlformats.org/officeDocument/2006/relationships/image" Target="../media/image31.jp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pubs.giss.nasa.gov/docs/2010/2010_Hansen_etal_1.pdf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34E94-CBBD-314A-9B2E-E871F45ED6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Module 5: </a:t>
            </a:r>
            <a:r>
              <a:rPr lang="en-US" dirty="0"/>
              <a:t>Global Climate Change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E1D62F4-E219-B143-AC8E-1D24901218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16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Question 1</a:t>
            </a:r>
            <a:r>
              <a:rPr lang="en-US" sz="3200" dirty="0"/>
              <a:t>: Is this global temperature changing over time? Is earth ‘warming’? If so, at what rate?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625" dirty="0"/>
              <a:t>How do we determine if something is changing? The easiest way is to look at average trend over time. We apply a mathematical relationship to look at trends over time.</a:t>
            </a:r>
          </a:p>
          <a:p>
            <a:pPr marL="0" indent="0">
              <a:buNone/>
            </a:pPr>
            <a:endParaRPr lang="en-US" sz="2625" dirty="0"/>
          </a:p>
        </p:txBody>
      </p:sp>
    </p:spTree>
    <p:extLst>
      <p:ext uri="{BB962C8B-B14F-4D97-AF65-F5344CB8AC3E}">
        <p14:creationId xmlns:p14="http://schemas.microsoft.com/office/powerpoint/2010/main" val="157765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88308" y="881772"/>
            <a:ext cx="7020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Linear regression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66479" y="2388648"/>
            <a:ext cx="4321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y = b</a:t>
            </a:r>
            <a:r>
              <a:rPr lang="en-US" sz="3000" b="1" dirty="0"/>
              <a:t> + </a:t>
            </a:r>
            <a:r>
              <a:rPr lang="en-US" sz="3000" dirty="0"/>
              <a:t>m*x</a:t>
            </a:r>
          </a:p>
        </p:txBody>
      </p:sp>
      <p:pic>
        <p:nvPicPr>
          <p:cNvPr id="10" name="Content Placeholder 3"/>
          <p:cNvPicPr>
            <a:picLocks/>
          </p:cNvPicPr>
          <p:nvPr/>
        </p:nvPicPr>
        <p:blipFill rotWithShape="1">
          <a:blip r:embed="rId3">
            <a:grayscl/>
          </a:blip>
          <a:srcRect l="65068" t="31003" r="23561" b="34991"/>
          <a:stretch/>
        </p:blipFill>
        <p:spPr bwMode="auto">
          <a:xfrm>
            <a:off x="328464" y="2237792"/>
            <a:ext cx="3327246" cy="27985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810987" y="3233052"/>
            <a:ext cx="919480" cy="624840"/>
            <a:chOff x="0" y="0"/>
            <a:chExt cx="919480" cy="624840"/>
          </a:xfrm>
        </p:grpSpPr>
        <p:sp>
          <p:nvSpPr>
            <p:cNvPr id="14" name="Text Box 693"/>
            <p:cNvSpPr txBox="1"/>
            <p:nvPr/>
          </p:nvSpPr>
          <p:spPr>
            <a:xfrm>
              <a:off x="599440" y="0"/>
              <a:ext cx="320040" cy="23876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600">
                  <a:effectLst/>
                  <a:ea typeface="Calibri"/>
                  <a:cs typeface="Times New Roman"/>
                </a:rPr>
                <a:t>m</a:t>
              </a:r>
            </a:p>
          </p:txBody>
        </p:sp>
        <p:sp>
          <p:nvSpPr>
            <p:cNvPr id="13" name="Text Box 695"/>
            <p:cNvSpPr txBox="1"/>
            <p:nvPr/>
          </p:nvSpPr>
          <p:spPr>
            <a:xfrm>
              <a:off x="0" y="386080"/>
              <a:ext cx="198120" cy="23876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600">
                  <a:effectLst/>
                  <a:ea typeface="Calibri"/>
                  <a:cs typeface="Times New Roman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4627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48652" y="1572594"/>
            <a:ext cx="62360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r</a:t>
            </a:r>
            <a:r>
              <a:rPr lang="en-US" sz="3000" baseline="30000" dirty="0"/>
              <a:t>2</a:t>
            </a:r>
            <a:r>
              <a:rPr lang="en-US" sz="3000" dirty="0"/>
              <a:t>=proportion of variation explained</a:t>
            </a:r>
            <a:r>
              <a:rPr lang="en-US" sz="3000" baseline="30000" dirty="0"/>
              <a:t> </a:t>
            </a:r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4761" y="2608525"/>
            <a:ext cx="4481616" cy="26976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5563316" y="2987850"/>
            <a:ext cx="18434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R</a:t>
            </a:r>
            <a:r>
              <a:rPr lang="en-US" sz="3000" baseline="30000" dirty="0"/>
              <a:t>2</a:t>
            </a:r>
            <a:r>
              <a:rPr lang="en-US" sz="3000" dirty="0"/>
              <a:t>~0</a:t>
            </a:r>
          </a:p>
          <a:p>
            <a:pPr algn="ctr"/>
            <a:r>
              <a:rPr lang="en-US" sz="3000" dirty="0"/>
              <a:t>0% of variability explained </a:t>
            </a:r>
            <a:endParaRPr lang="en-US" sz="3000" baseline="30000" dirty="0"/>
          </a:p>
        </p:txBody>
      </p:sp>
      <p:sp>
        <p:nvSpPr>
          <p:cNvPr id="6" name="TextBox 5"/>
          <p:cNvSpPr txBox="1"/>
          <p:nvPr/>
        </p:nvSpPr>
        <p:spPr>
          <a:xfrm>
            <a:off x="594760" y="947107"/>
            <a:ext cx="7020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Linear regression overview</a:t>
            </a:r>
          </a:p>
        </p:txBody>
      </p:sp>
    </p:spTree>
    <p:extLst>
      <p:ext uri="{BB962C8B-B14F-4D97-AF65-F5344CB8AC3E}">
        <p14:creationId xmlns:p14="http://schemas.microsoft.com/office/powerpoint/2010/main" val="3229247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761" y="2609956"/>
            <a:ext cx="4481616" cy="26914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5588690" y="2755350"/>
            <a:ext cx="202687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R</a:t>
            </a:r>
            <a:r>
              <a:rPr lang="en-US" sz="3000" baseline="30000" dirty="0"/>
              <a:t>2</a:t>
            </a:r>
            <a:r>
              <a:rPr lang="en-US" sz="3000" dirty="0"/>
              <a:t>~1</a:t>
            </a:r>
          </a:p>
          <a:p>
            <a:pPr algn="ctr"/>
            <a:r>
              <a:rPr lang="en-US" sz="3000" dirty="0"/>
              <a:t>100% of variability explained,</a:t>
            </a:r>
          </a:p>
          <a:p>
            <a:pPr algn="ctr"/>
            <a:r>
              <a:rPr lang="en-US" sz="3000" dirty="0"/>
              <a:t>perfect line </a:t>
            </a:r>
            <a:endParaRPr lang="en-US" sz="3000" baseline="30000" dirty="0"/>
          </a:p>
        </p:txBody>
      </p:sp>
      <p:sp>
        <p:nvSpPr>
          <p:cNvPr id="9" name="TextBox 8"/>
          <p:cNvSpPr txBox="1"/>
          <p:nvPr/>
        </p:nvSpPr>
        <p:spPr>
          <a:xfrm>
            <a:off x="448652" y="1572594"/>
            <a:ext cx="62360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r</a:t>
            </a:r>
            <a:r>
              <a:rPr lang="en-US" sz="3000" baseline="30000" dirty="0"/>
              <a:t>2</a:t>
            </a:r>
            <a:r>
              <a:rPr lang="en-US" sz="3000" dirty="0"/>
              <a:t>=proportion of variation explained</a:t>
            </a:r>
            <a:r>
              <a:rPr lang="en-US" sz="3000" baseline="30000" dirty="0"/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4760" y="947107"/>
            <a:ext cx="7020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Linear regression overview</a:t>
            </a:r>
          </a:p>
        </p:txBody>
      </p:sp>
    </p:spTree>
    <p:extLst>
      <p:ext uri="{BB962C8B-B14F-4D97-AF65-F5344CB8AC3E}">
        <p14:creationId xmlns:p14="http://schemas.microsoft.com/office/powerpoint/2010/main" val="13663821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8652" y="2474762"/>
            <a:ext cx="5067336" cy="3054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5719433" y="2663148"/>
            <a:ext cx="30036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</a:t>
            </a:r>
            <a:r>
              <a:rPr lang="en-US" sz="2800" baseline="30000" dirty="0"/>
              <a:t>2</a:t>
            </a:r>
            <a:r>
              <a:rPr lang="en-US" sz="2800" dirty="0"/>
              <a:t>&gt;0.3</a:t>
            </a:r>
          </a:p>
          <a:p>
            <a:pPr algn="ctr"/>
            <a:r>
              <a:rPr lang="en-US" sz="2800" dirty="0"/>
              <a:t>30% of variability explained,</a:t>
            </a:r>
          </a:p>
          <a:p>
            <a:pPr algn="ctr"/>
            <a:r>
              <a:rPr lang="en-US" sz="2800" dirty="0"/>
              <a:t>Possible predictor but other drivers are playing a role</a:t>
            </a:r>
            <a:endParaRPr lang="en-US" sz="2800" baseline="30000" dirty="0"/>
          </a:p>
        </p:txBody>
      </p:sp>
      <p:sp>
        <p:nvSpPr>
          <p:cNvPr id="6" name="TextBox 5"/>
          <p:cNvSpPr txBox="1"/>
          <p:nvPr/>
        </p:nvSpPr>
        <p:spPr>
          <a:xfrm>
            <a:off x="448652" y="1572594"/>
            <a:ext cx="62360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r</a:t>
            </a:r>
            <a:r>
              <a:rPr lang="en-US" sz="3000" baseline="30000" dirty="0"/>
              <a:t>2</a:t>
            </a:r>
            <a:r>
              <a:rPr lang="en-US" sz="3000" dirty="0"/>
              <a:t>=proportion of variation explained</a:t>
            </a:r>
            <a:r>
              <a:rPr lang="en-US" sz="3000" baseline="30000" dirty="0"/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4760" y="947107"/>
            <a:ext cx="7020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Linear regression overview</a:t>
            </a:r>
          </a:p>
        </p:txBody>
      </p:sp>
    </p:spTree>
    <p:extLst>
      <p:ext uri="{BB962C8B-B14F-4D97-AF65-F5344CB8AC3E}">
        <p14:creationId xmlns:p14="http://schemas.microsoft.com/office/powerpoint/2010/main" val="2229929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Question 1:</a:t>
            </a:r>
            <a:r>
              <a:rPr lang="en-US" sz="3200" dirty="0"/>
              <a:t> Is this global temperature changing over time? Is earth ‘warming’? If so, at what rate?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28650" y="2074127"/>
            <a:ext cx="7886700" cy="41028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>
                <a:solidFill>
                  <a:srgbClr val="FF0000"/>
                </a:solidFill>
              </a:rPr>
              <a:t>Step 1</a:t>
            </a:r>
            <a:r>
              <a:rPr lang="en-US" sz="3000" dirty="0">
                <a:solidFill>
                  <a:srgbClr val="FF0000"/>
                </a:solidFill>
              </a:rPr>
              <a:t>: graph the global average temperature found in your dataset and create a linear model to determine the rate of change.</a:t>
            </a:r>
          </a:p>
          <a:p>
            <a:pPr marL="0" indent="0">
              <a:buNone/>
            </a:pPr>
            <a:endParaRPr lang="en-US" sz="3000" dirty="0"/>
          </a:p>
          <a:p>
            <a:pPr marL="0" indent="0">
              <a:buNone/>
            </a:pPr>
            <a:r>
              <a:rPr lang="en-US" sz="3000" dirty="0"/>
              <a:t>Be careful with units for rate!</a:t>
            </a:r>
          </a:p>
          <a:p>
            <a:pPr marL="0" indent="0">
              <a:buNone/>
            </a:pPr>
            <a:r>
              <a:rPr lang="en-US" sz="3000" dirty="0"/>
              <a:t>		 </a:t>
            </a:r>
          </a:p>
          <a:p>
            <a:pPr marL="0" indent="0"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007124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Question 2</a:t>
            </a:r>
            <a:r>
              <a:rPr lang="en-US" sz="3200" dirty="0"/>
              <a:t>: What might be causing this change in global average temperature?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are the options?</a:t>
            </a:r>
          </a:p>
        </p:txBody>
      </p:sp>
    </p:spTree>
    <p:extLst>
      <p:ext uri="{BB962C8B-B14F-4D97-AF65-F5344CB8AC3E}">
        <p14:creationId xmlns:p14="http://schemas.microsoft.com/office/powerpoint/2010/main" val="616125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4378" y="1310136"/>
            <a:ext cx="7535244" cy="44068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Oval 3"/>
          <p:cNvSpPr/>
          <p:nvPr/>
        </p:nvSpPr>
        <p:spPr>
          <a:xfrm>
            <a:off x="5434642" y="2784063"/>
            <a:ext cx="2484407" cy="2807112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extBox 4"/>
          <p:cNvSpPr txBox="1"/>
          <p:nvPr/>
        </p:nvSpPr>
        <p:spPr>
          <a:xfrm>
            <a:off x="5855790" y="3011523"/>
            <a:ext cx="1714465" cy="1027204"/>
          </a:xfrm>
          <a:prstGeom prst="rect">
            <a:avLst/>
          </a:prstGeom>
          <a:solidFill>
            <a:schemeClr val="bg1">
              <a:lumMod val="75000"/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25" dirty="0">
                <a:solidFill>
                  <a:srgbClr val="FFFF00"/>
                </a:solidFill>
              </a:rPr>
              <a:t>Greenhouse gases play a role!</a:t>
            </a:r>
          </a:p>
        </p:txBody>
      </p:sp>
    </p:spTree>
    <p:extLst>
      <p:ext uri="{BB962C8B-B14F-4D97-AF65-F5344CB8AC3E}">
        <p14:creationId xmlns:p14="http://schemas.microsoft.com/office/powerpoint/2010/main" val="205022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92" y="655392"/>
            <a:ext cx="7886700" cy="994172"/>
          </a:xfrm>
        </p:spPr>
        <p:txBody>
          <a:bodyPr>
            <a:normAutofit/>
          </a:bodyPr>
          <a:lstStyle/>
          <a:p>
            <a:r>
              <a:rPr lang="en-US" sz="3600" dirty="0"/>
              <a:t>Mauna Loa CO</a:t>
            </a:r>
            <a:r>
              <a:rPr lang="en-US" sz="3600" baseline="-25000" dirty="0"/>
              <a:t>2</a:t>
            </a:r>
            <a:r>
              <a:rPr lang="en-US" sz="3600" dirty="0"/>
              <a:t> dataset</a:t>
            </a:r>
          </a:p>
        </p:txBody>
      </p:sp>
      <p:pic>
        <p:nvPicPr>
          <p:cNvPr id="1026" name="Picture 2" descr="Map showing location of Mauna Loa, Hawaii, U.S.A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6" y="1649564"/>
            <a:ext cx="3900543" cy="1819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p of Hawai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7357" y="1553008"/>
            <a:ext cx="5326643" cy="3832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 flipH="1">
            <a:off x="176798" y="3545716"/>
            <a:ext cx="34746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Dr. Dave Keeling started measuring the CO2 concentration in air in 1958</a:t>
            </a:r>
          </a:p>
          <a:p>
            <a:endParaRPr lang="en-US" dirty="0"/>
          </a:p>
          <a:p>
            <a:r>
              <a:rPr lang="en-US" dirty="0"/>
              <a:t>Collected air in vacuum cleared glass flasks and measured CO2 content (masking tape holds the glass in case of implosion)</a:t>
            </a:r>
          </a:p>
          <a:p>
            <a:endParaRPr lang="en-US" dirty="0"/>
          </a:p>
          <a:p>
            <a:r>
              <a:rPr lang="en-US" dirty="0"/>
              <a:t>Still measured with the method today (as well as sensors) </a:t>
            </a:r>
          </a:p>
          <a:p>
            <a:endParaRPr lang="en-US" dirty="0"/>
          </a:p>
        </p:txBody>
      </p:sp>
      <p:pic>
        <p:nvPicPr>
          <p:cNvPr id="1030" name="Picture 6" descr="http://societyandspace.files.wordpress.com/2013/07/keeling-flask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3242" y="3025657"/>
            <a:ext cx="2681334" cy="235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122844" y="5178615"/>
            <a:ext cx="1487277" cy="715581"/>
          </a:xfrm>
          <a:prstGeom prst="rect">
            <a:avLst/>
          </a:prstGeom>
          <a:solidFill>
            <a:srgbClr val="F2F2F2">
              <a:alpha val="8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350" dirty="0"/>
              <a:t>Original flask at Science Museum in London</a:t>
            </a:r>
          </a:p>
        </p:txBody>
      </p:sp>
    </p:spTree>
    <p:extLst>
      <p:ext uri="{BB962C8B-B14F-4D97-AF65-F5344CB8AC3E}">
        <p14:creationId xmlns:p14="http://schemas.microsoft.com/office/powerpoint/2010/main" val="1582900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28650" y="3509873"/>
            <a:ext cx="7886700" cy="2213012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628650" y="2034688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b="1" dirty="0">
                <a:solidFill>
                  <a:srgbClr val="FF0000"/>
                </a:solidFill>
              </a:rPr>
              <a:t>Step 1</a:t>
            </a:r>
            <a:r>
              <a:rPr lang="en-US" sz="3000" dirty="0">
                <a:solidFill>
                  <a:srgbClr val="FF0000"/>
                </a:solidFill>
              </a:rPr>
              <a:t>: Graph the Mauna Loa CO</a:t>
            </a:r>
            <a:r>
              <a:rPr lang="en-US" sz="3000" baseline="-25000" dirty="0">
                <a:solidFill>
                  <a:srgbClr val="FF0000"/>
                </a:solidFill>
              </a:rPr>
              <a:t>2</a:t>
            </a:r>
            <a:r>
              <a:rPr lang="en-US" sz="3000" dirty="0">
                <a:solidFill>
                  <a:srgbClr val="FF0000"/>
                </a:solidFill>
              </a:rPr>
              <a:t> concentration dataset.</a:t>
            </a:r>
            <a:endParaRPr lang="en-US" sz="2625" dirty="0"/>
          </a:p>
          <a:p>
            <a:pPr marL="0" indent="0">
              <a:buNone/>
            </a:pPr>
            <a:endParaRPr lang="en-US" sz="2625" dirty="0"/>
          </a:p>
          <a:p>
            <a:pPr marL="0" indent="0">
              <a:buNone/>
            </a:pPr>
            <a:r>
              <a:rPr lang="en-US" sz="2625" dirty="0"/>
              <a:t> </a:t>
            </a:r>
          </a:p>
          <a:p>
            <a:pPr marL="0" indent="0">
              <a:buNone/>
            </a:pPr>
            <a:endParaRPr lang="en-US" sz="2625" dirty="0"/>
          </a:p>
        </p:txBody>
      </p:sp>
      <p:sp>
        <p:nvSpPr>
          <p:cNvPr id="8" name="Title 4"/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Question 2</a:t>
            </a:r>
            <a:r>
              <a:rPr lang="en-US" sz="3200" dirty="0"/>
              <a:t>: What might be causing this change in global average temperature?</a:t>
            </a:r>
          </a:p>
        </p:txBody>
      </p:sp>
    </p:spTree>
    <p:extLst>
      <p:ext uri="{BB962C8B-B14F-4D97-AF65-F5344CB8AC3E}">
        <p14:creationId xmlns:p14="http://schemas.microsoft.com/office/powerpoint/2010/main" val="4217083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CD6D141-833E-3E4C-A21A-F531934404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2F99CC1-BCB9-1D4E-91F0-5C27F4BD1A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458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28650" y="3509873"/>
            <a:ext cx="7886700" cy="2213012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628650" y="2034688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b="1" dirty="0">
                <a:solidFill>
                  <a:srgbClr val="FF0000"/>
                </a:solidFill>
              </a:rPr>
              <a:t>Step 2</a:t>
            </a:r>
          </a:p>
          <a:p>
            <a:pPr marL="0" indent="0">
              <a:buNone/>
            </a:pPr>
            <a:r>
              <a:rPr lang="en-US" sz="3000" dirty="0">
                <a:solidFill>
                  <a:srgbClr val="FF0000"/>
                </a:solidFill>
              </a:rPr>
              <a:t>: Graph temperature and CO</a:t>
            </a:r>
            <a:r>
              <a:rPr lang="en-US" sz="3000" baseline="-25000" dirty="0">
                <a:solidFill>
                  <a:srgbClr val="FF0000"/>
                </a:solidFill>
              </a:rPr>
              <a:t>2</a:t>
            </a:r>
            <a:r>
              <a:rPr lang="en-US" sz="3000" dirty="0">
                <a:solidFill>
                  <a:srgbClr val="FF0000"/>
                </a:solidFill>
              </a:rPr>
              <a:t> concentrations over the same time period. </a:t>
            </a:r>
            <a:endParaRPr lang="en-US" sz="2625" dirty="0"/>
          </a:p>
          <a:p>
            <a:pPr marL="0" indent="0">
              <a:buNone/>
            </a:pPr>
            <a:endParaRPr lang="en-US" sz="2625" dirty="0"/>
          </a:p>
          <a:p>
            <a:pPr marL="0" indent="0">
              <a:buNone/>
            </a:pPr>
            <a:r>
              <a:rPr lang="en-US" sz="2625" dirty="0"/>
              <a:t> </a:t>
            </a:r>
          </a:p>
          <a:p>
            <a:pPr marL="0" indent="0">
              <a:buNone/>
            </a:pPr>
            <a:endParaRPr lang="en-US" sz="2625" dirty="0"/>
          </a:p>
        </p:txBody>
      </p:sp>
      <p:sp>
        <p:nvSpPr>
          <p:cNvPr id="8" name="Title 4"/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Question 3</a:t>
            </a:r>
            <a:r>
              <a:rPr lang="en-US" sz="3200" dirty="0"/>
              <a:t>: How are temperature and CO</a:t>
            </a:r>
            <a:r>
              <a:rPr lang="en-US" sz="3200" baseline="-25000" dirty="0"/>
              <a:t>2</a:t>
            </a:r>
            <a:r>
              <a:rPr lang="en-US" sz="3200" dirty="0"/>
              <a:t> related?</a:t>
            </a:r>
          </a:p>
        </p:txBody>
      </p:sp>
    </p:spTree>
    <p:extLst>
      <p:ext uri="{BB962C8B-B14F-4D97-AF65-F5344CB8AC3E}">
        <p14:creationId xmlns:p14="http://schemas.microsoft.com/office/powerpoint/2010/main" val="9854199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552144"/>
            <a:ext cx="7886700" cy="618722"/>
          </a:xfrm>
        </p:spPr>
        <p:txBody>
          <a:bodyPr>
            <a:normAutofit/>
          </a:bodyPr>
          <a:lstStyle/>
          <a:p>
            <a:r>
              <a:rPr lang="en-US" sz="3200" dirty="0"/>
              <a:t>But this is only recent history…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372452"/>
            <a:ext cx="7886700" cy="326350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earth is 4.54 billion years old</a:t>
            </a:r>
          </a:p>
          <a:p>
            <a:r>
              <a:rPr lang="en-US" dirty="0"/>
              <a:t>The last ice age was 110,000 to 12,000 years ago with peak glaciation 22,000 years ago</a:t>
            </a:r>
          </a:p>
          <a:p>
            <a:pPr lvl="1"/>
            <a:r>
              <a:rPr lang="en-US" dirty="0"/>
              <a:t>The world looked different!</a:t>
            </a:r>
          </a:p>
          <a:p>
            <a:pPr lvl="1"/>
            <a:r>
              <a:rPr lang="en-US" dirty="0"/>
              <a:t>Northern USA and Canada covered by ice (grey) </a:t>
            </a:r>
          </a:p>
          <a:p>
            <a:pPr lvl="1"/>
            <a:r>
              <a:rPr lang="en-US" dirty="0"/>
              <a:t>Southern US covered by taiga (coniferous forest) and grassland</a:t>
            </a:r>
          </a:p>
          <a:p>
            <a:pPr lvl="1"/>
            <a:r>
              <a:rPr lang="en-US" dirty="0"/>
              <a:t>Southern Europe was tundra </a:t>
            </a:r>
          </a:p>
          <a:p>
            <a:pPr marL="342900" lvl="1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2583230" y="4350161"/>
            <a:ext cx="6230882" cy="2507839"/>
            <a:chOff x="707" y="2316"/>
            <a:chExt cx="2897" cy="1166"/>
          </a:xfrm>
        </p:grpSpPr>
        <p:sp>
          <p:nvSpPr>
            <p:cNvPr id="6" name="AutoShape 3"/>
            <p:cNvSpPr>
              <a:spLocks noChangeAspect="1" noChangeArrowheads="1" noTextEdit="1"/>
            </p:cNvSpPr>
            <p:nvPr/>
          </p:nvSpPr>
          <p:spPr bwMode="auto">
            <a:xfrm>
              <a:off x="707" y="2316"/>
              <a:ext cx="2897" cy="1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7" y="2316"/>
              <a:ext cx="2900" cy="11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TextBox 3"/>
          <p:cNvSpPr txBox="1"/>
          <p:nvPr/>
        </p:nvSpPr>
        <p:spPr>
          <a:xfrm>
            <a:off x="7047781" y="6518203"/>
            <a:ext cx="2096219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50" dirty="0"/>
              <a:t>Ray and Adams 2001</a:t>
            </a:r>
          </a:p>
        </p:txBody>
      </p:sp>
    </p:spTree>
    <p:extLst>
      <p:ext uri="{BB962C8B-B14F-4D97-AF65-F5344CB8AC3E}">
        <p14:creationId xmlns:p14="http://schemas.microsoft.com/office/powerpoint/2010/main" val="3967325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Question 4</a:t>
            </a:r>
            <a:r>
              <a:rPr lang="en-US" sz="3200" dirty="0"/>
              <a:t>: How can we compare the recent data to geologic history?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852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You’re</a:t>
            </a:r>
            <a:r>
              <a:rPr lang="en-US" sz="4000" baseline="0" dirty="0"/>
              <a:t> off on a trip . . . 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30" name="Picture 6" descr="http://www.alanarnette.com/blog/wp-content/uploads/2010/11/vinsongea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371600"/>
            <a:ext cx="5638800" cy="4144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9464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</a:t>
            </a:r>
            <a:r>
              <a:rPr lang="en-US" baseline="0" dirty="0"/>
              <a:t> go to Google Maps, see the single image there.</a:t>
            </a:r>
          </a:p>
        </p:txBody>
      </p:sp>
      <p:pic>
        <p:nvPicPr>
          <p:cNvPr id="1030" name="Picture 6" descr="http://upload.wikimedia.org/wikipedia/commons/7/7c/Wostok-Station_core3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84" y="914400"/>
            <a:ext cx="8741667" cy="5624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8977" y="30162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err="1"/>
              <a:t>Vostok</a:t>
            </a:r>
            <a:r>
              <a:rPr lang="en-US" sz="3200" dirty="0"/>
              <a:t>,</a:t>
            </a:r>
            <a:r>
              <a:rPr lang="en-US" sz="3200" baseline="0" dirty="0"/>
              <a:t> Antarctica</a:t>
            </a:r>
            <a:endParaRPr lang="en-US" sz="3200" dirty="0"/>
          </a:p>
        </p:txBody>
      </p:sp>
      <p:pic>
        <p:nvPicPr>
          <p:cNvPr id="1034" name="Picture 10" descr="Map shows location of Vostok (BBC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216" y="30162"/>
            <a:ext cx="2198593" cy="1646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9480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Steps in taking</a:t>
            </a:r>
            <a:r>
              <a:rPr lang="en-US" baseline="0" dirty="0"/>
              <a:t> an ice core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http://earthobservatory.nasa.gov/Features/Paleoclimatology_IceCores/Images/greenland_drill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756" y="408214"/>
            <a:ext cx="7567765" cy="6278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82958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153024" cy="1143000"/>
          </a:xfrm>
        </p:spPr>
        <p:txBody>
          <a:bodyPr/>
          <a:lstStyle/>
          <a:p>
            <a:r>
              <a:rPr lang="en-US" dirty="0"/>
              <a:t>Core</a:t>
            </a:r>
            <a:r>
              <a:rPr lang="en-US" baseline="0" dirty="0"/>
              <a:t>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http://withfriendship.com/images/i/42955/Ice-core-pic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5610225" cy="4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4.bp.blogspot.com/-NNyE9VFntGE/Tfq_vfVZOrI/AAAAAAAACgA/40RRbjILzEM/s400/P616028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6237" y="2438400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29197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globalchange.umich.edu/globalchange1/current/labs/Lab10_Vostok/Vostok_files/image03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261" y="936954"/>
            <a:ext cx="4400550" cy="376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2652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/>
              <a:t>Air bubbles contain gas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4284" y="4800600"/>
            <a:ext cx="4695336" cy="1630363"/>
          </a:xfrm>
        </p:spPr>
        <p:txBody>
          <a:bodyPr>
            <a:noAutofit/>
          </a:bodyPr>
          <a:lstStyle/>
          <a:p>
            <a:r>
              <a:rPr lang="en-US" dirty="0"/>
              <a:t>Air bubbles</a:t>
            </a:r>
            <a:r>
              <a:rPr lang="en-US" baseline="0" dirty="0"/>
              <a:t> trapped in the ice</a:t>
            </a:r>
            <a:r>
              <a:rPr lang="en-US" dirty="0"/>
              <a:t> </a:t>
            </a:r>
            <a:r>
              <a:rPr lang="en-US" baseline="0" dirty="0"/>
              <a:t>represent atmospheric</a:t>
            </a:r>
            <a:r>
              <a:rPr lang="en-US" dirty="0"/>
              <a:t> chemistry. </a:t>
            </a:r>
          </a:p>
        </p:txBody>
      </p:sp>
      <p:pic>
        <p:nvPicPr>
          <p:cNvPr id="2052" name="Picture 4" descr="http://www.newscientist.com/data/images/ns/cms/dn8369/dn8369-1_50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390760"/>
            <a:ext cx="3095371" cy="2933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9093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Air temperature determined by water chemistry (oxygen</a:t>
            </a:r>
            <a:r>
              <a:rPr lang="en-US" sz="3600" baseline="0" dirty="0"/>
              <a:t> isotope example)</a:t>
            </a:r>
            <a:endParaRPr lang="en-US" sz="3600" dirty="0"/>
          </a:p>
        </p:txBody>
      </p:sp>
      <p:pic>
        <p:nvPicPr>
          <p:cNvPr id="3074" name="Picture 2" descr="http://www.globalchange.umich.edu/globalchange1/current/labs/Lab10_Vostok/Vostok_files/image03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6150" y="2136774"/>
            <a:ext cx="5581650" cy="3590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3437"/>
            <a:ext cx="3276600" cy="4525963"/>
          </a:xfrm>
        </p:spPr>
        <p:txBody>
          <a:bodyPr>
            <a:normAutofit/>
          </a:bodyPr>
          <a:lstStyle/>
          <a:p>
            <a:r>
              <a:rPr lang="en-US" dirty="0"/>
              <a:t>The isotope ratios in the ice water reflect the climate’s temperature</a:t>
            </a:r>
          </a:p>
        </p:txBody>
      </p:sp>
    </p:spTree>
    <p:extLst>
      <p:ext uri="{BB962C8B-B14F-4D97-AF65-F5344CB8AC3E}">
        <p14:creationId xmlns:p14="http://schemas.microsoft.com/office/powerpoint/2010/main" val="6671550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Question 4</a:t>
            </a:r>
            <a:r>
              <a:rPr lang="en-US" sz="3200"/>
              <a:t>: </a:t>
            </a:r>
            <a:r>
              <a:rPr lang="en-US" sz="3200" dirty="0"/>
              <a:t>How can we compare the recent data to geologic history?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8650" y="2004523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b="1" dirty="0">
                <a:solidFill>
                  <a:srgbClr val="FF0000"/>
                </a:solidFill>
              </a:rPr>
              <a:t>Step 3</a:t>
            </a:r>
            <a:r>
              <a:rPr lang="en-US" sz="3300" dirty="0">
                <a:solidFill>
                  <a:srgbClr val="FF0000"/>
                </a:solidFill>
              </a:rPr>
              <a:t>: What is the maximum rate of change in the ice core record?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3312529"/>
            <a:ext cx="7886700" cy="3534313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How do the data compare to current conditions in Antarctica?</a:t>
            </a:r>
          </a:p>
          <a:p>
            <a:r>
              <a:rPr lang="en-US" sz="2400" dirty="0"/>
              <a:t>Find the </a:t>
            </a:r>
            <a:r>
              <a:rPr lang="en-US" sz="2400" i="1" dirty="0"/>
              <a:t>fastest rate of change</a:t>
            </a:r>
            <a:r>
              <a:rPr lang="en-US" sz="2400" dirty="0"/>
              <a:t> in the ice core data – graph the data first and then pull out a time with the fastest change:</a:t>
            </a:r>
          </a:p>
          <a:p>
            <a:pPr lvl="1"/>
            <a:r>
              <a:rPr lang="en-US" dirty="0" err="1"/>
              <a:t>Vostok</a:t>
            </a:r>
            <a:r>
              <a:rPr lang="en-US" dirty="0"/>
              <a:t> air temperature</a:t>
            </a:r>
          </a:p>
          <a:p>
            <a:pPr lvl="1"/>
            <a:r>
              <a:rPr lang="en-US" dirty="0" err="1"/>
              <a:t>Vostok</a:t>
            </a:r>
            <a:r>
              <a:rPr lang="en-US" dirty="0"/>
              <a:t> atmospheric CO</a:t>
            </a:r>
            <a:r>
              <a:rPr lang="en-US" baseline="-25000" dirty="0"/>
              <a:t>2</a:t>
            </a:r>
          </a:p>
          <a:p>
            <a:r>
              <a:rPr lang="en-US" sz="2400" dirty="0"/>
              <a:t>How do the pre-historic rates of change compare to current rates of change?</a:t>
            </a:r>
            <a:endParaRPr lang="en-US" sz="2400" baseline="-25000" dirty="0"/>
          </a:p>
        </p:txBody>
      </p:sp>
    </p:spTree>
    <p:extLst>
      <p:ext uri="{BB962C8B-B14F-4D97-AF65-F5344CB8AC3E}">
        <p14:creationId xmlns:p14="http://schemas.microsoft.com/office/powerpoint/2010/main" val="2328753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x-none" sz="3200" dirty="0"/>
              <a:t>What controls the Earth’s temperature?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3962400" cy="4525963"/>
          </a:xfrm>
        </p:spPr>
        <p:txBody>
          <a:bodyPr/>
          <a:lstStyle/>
          <a:p>
            <a:pPr eaLnBrk="1" hangingPunct="1"/>
            <a:r>
              <a:rPr lang="en-US" altLang="x-none"/>
              <a:t>Amount of energy received by the sun</a:t>
            </a:r>
          </a:p>
          <a:p>
            <a:pPr eaLnBrk="1" hangingPunct="1"/>
            <a:r>
              <a:rPr lang="en-US" altLang="x-none" dirty="0"/>
              <a:t>Reflection vs absorption of sun’s energy (albedo)</a:t>
            </a:r>
          </a:p>
          <a:p>
            <a:pPr eaLnBrk="1" hangingPunct="1"/>
            <a:r>
              <a:rPr lang="en-US" altLang="x-none" dirty="0"/>
              <a:t>The amount of energy retained by the earth’s atmosphere.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0" r="10527"/>
          <a:stretch>
            <a:fillRect/>
          </a:stretch>
        </p:blipFill>
        <p:spPr bwMode="auto">
          <a:xfrm>
            <a:off x="4648200" y="1600200"/>
            <a:ext cx="4114800" cy="434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388069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762000"/>
            <a:ext cx="8229600" cy="5638800"/>
          </a:xfrm>
        </p:spPr>
        <p:txBody>
          <a:bodyPr/>
          <a:lstStyle/>
          <a:p>
            <a:pPr marL="533400" indent="-533400" eaLnBrk="1" hangingPunct="1">
              <a:lnSpc>
                <a:spcPct val="90000"/>
              </a:lnSpc>
            </a:pPr>
            <a:r>
              <a:rPr lang="en-US" altLang="x-none" dirty="0">
                <a:solidFill>
                  <a:srgbClr val="F8F8F8"/>
                </a:solidFill>
              </a:rPr>
              <a:t>Temperature are higher than they have been in the last 500,000 years.</a:t>
            </a:r>
          </a:p>
          <a:p>
            <a:pPr marL="533400" indent="-533400" eaLnBrk="1" hangingPunct="1">
              <a:lnSpc>
                <a:spcPct val="90000"/>
              </a:lnSpc>
            </a:pPr>
            <a:endParaRPr lang="en-US" altLang="x-none" dirty="0">
              <a:solidFill>
                <a:srgbClr val="F8F8F8"/>
              </a:solidFill>
            </a:endParaRPr>
          </a:p>
          <a:p>
            <a:pPr marL="533400" indent="-533400" eaLnBrk="1" hangingPunct="1">
              <a:lnSpc>
                <a:spcPct val="90000"/>
              </a:lnSpc>
            </a:pPr>
            <a:endParaRPr lang="en-US" altLang="x-none" dirty="0">
              <a:solidFill>
                <a:srgbClr val="F8F8F8"/>
              </a:solidFill>
            </a:endParaRPr>
          </a:p>
          <a:p>
            <a:pPr marL="533400" indent="-533400" eaLnBrk="1" hangingPunct="1">
              <a:lnSpc>
                <a:spcPct val="90000"/>
              </a:lnSpc>
            </a:pPr>
            <a:endParaRPr lang="en-US" altLang="x-none" dirty="0">
              <a:solidFill>
                <a:srgbClr val="F8F8F8"/>
              </a:solidFill>
            </a:endParaRPr>
          </a:p>
          <a:p>
            <a:pPr marL="533400" indent="-5334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x-none" dirty="0">
                <a:solidFill>
                  <a:srgbClr val="F8F8F8"/>
                </a:solidFill>
              </a:rPr>
              <a:t>Changes in atmospheric composition correspond with industrial development.</a:t>
            </a:r>
          </a:p>
          <a:p>
            <a:pPr marL="533400" indent="-5334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x-none" dirty="0">
                <a:solidFill>
                  <a:srgbClr val="F8F8F8"/>
                </a:solidFill>
              </a:rPr>
              <a:t>The current rate of temperature change is greater than anything we have seen in the geologic record.</a:t>
            </a:r>
          </a:p>
          <a:p>
            <a:pPr marL="533400" indent="-5334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x-none" dirty="0">
                <a:solidFill>
                  <a:srgbClr val="F8F8F8"/>
                </a:solidFill>
              </a:rPr>
              <a:t>Models suggest that we could not achieve current temperatures unless human activity is considered.</a:t>
            </a:r>
          </a:p>
          <a:p>
            <a:pPr marL="533400" indent="-533400" eaLnBrk="1" hangingPunct="1">
              <a:lnSpc>
                <a:spcPct val="90000"/>
              </a:lnSpc>
            </a:pPr>
            <a:endParaRPr lang="en-US" altLang="x-none" dirty="0">
              <a:solidFill>
                <a:srgbClr val="F8F8F8"/>
              </a:solidFill>
            </a:endParaRP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endParaRPr lang="en-US" altLang="x-none" dirty="0">
              <a:solidFill>
                <a:srgbClr val="F8F8F8"/>
              </a:solidFill>
            </a:endParaRPr>
          </a:p>
        </p:txBody>
      </p:sp>
      <p:sp>
        <p:nvSpPr>
          <p:cNvPr id="12291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752600"/>
            <a:ext cx="8229600" cy="1143000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altLang="x-none" sz="3200"/>
              <a:t>How do we know that recent changes are due to human activity?</a:t>
            </a:r>
          </a:p>
        </p:txBody>
      </p:sp>
    </p:spTree>
    <p:extLst>
      <p:ext uri="{BB962C8B-B14F-4D97-AF65-F5344CB8AC3E}">
        <p14:creationId xmlns:p14="http://schemas.microsoft.com/office/powerpoint/2010/main" val="3478701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3"/>
          <p:cNvSpPr>
            <a:spLocks noGrp="1" noChangeArrowheads="1"/>
          </p:cNvSpPr>
          <p:nvPr>
            <p:ph idx="1"/>
          </p:nvPr>
        </p:nvSpPr>
        <p:spPr>
          <a:xfrm>
            <a:off x="4972050" y="1543050"/>
            <a:ext cx="2857500" cy="1771650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1200">
                <a:solidFill>
                  <a:srgbClr val="FFFFCC"/>
                </a:solidFill>
              </a:rPr>
              <a:t>Increases in greenhouse gases.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1200">
                <a:solidFill>
                  <a:srgbClr val="FFFFCC"/>
                </a:solidFill>
              </a:rPr>
              <a:t>Changes are relatively recent (past 200 years).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1200">
                <a:solidFill>
                  <a:srgbClr val="FFFFCC"/>
                </a:solidFill>
              </a:rPr>
              <a:t>Rates of change are rapid.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1200">
                <a:solidFill>
                  <a:srgbClr val="FFFFCC"/>
                </a:solidFill>
              </a:rPr>
              <a:t>CO</a:t>
            </a:r>
            <a:r>
              <a:rPr lang="en-US" altLang="en-US" sz="1200" baseline="-25000">
                <a:solidFill>
                  <a:srgbClr val="FFFFCC"/>
                </a:solidFill>
              </a:rPr>
              <a:t>2</a:t>
            </a:r>
            <a:r>
              <a:rPr lang="en-US" altLang="en-US" sz="1200">
                <a:solidFill>
                  <a:srgbClr val="FFFFCC"/>
                </a:solidFill>
              </a:rPr>
              <a:t> concentrations exceed that natural range over the past 650,000 years.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1200">
                <a:solidFill>
                  <a:srgbClr val="FFFFCC"/>
                </a:solidFill>
              </a:rPr>
              <a:t>Since the early 1800</a:t>
            </a:r>
            <a:r>
              <a:rPr lang="ja-JP" altLang="en-US" sz="1200">
                <a:solidFill>
                  <a:srgbClr val="FFFFCC"/>
                </a:solidFill>
              </a:rPr>
              <a:t>’</a:t>
            </a:r>
            <a:r>
              <a:rPr lang="en-US" altLang="ja-JP" sz="1200">
                <a:solidFill>
                  <a:srgbClr val="FFFFCC"/>
                </a:solidFill>
              </a:rPr>
              <a:t>s, CO</a:t>
            </a:r>
            <a:r>
              <a:rPr lang="en-US" altLang="ja-JP" sz="1200" baseline="-25000">
                <a:solidFill>
                  <a:srgbClr val="FFFFCC"/>
                </a:solidFill>
              </a:rPr>
              <a:t>2</a:t>
            </a:r>
            <a:r>
              <a:rPr lang="en-US" altLang="ja-JP" sz="1200">
                <a:solidFill>
                  <a:srgbClr val="FFFFCC"/>
                </a:solidFill>
              </a:rPr>
              <a:t> concentrations have risen from 280 to 379 parts per million… </a:t>
            </a:r>
            <a:endParaRPr lang="en-US" altLang="en-US" sz="1200">
              <a:solidFill>
                <a:srgbClr val="FFFFCC"/>
              </a:solidFill>
            </a:endParaRPr>
          </a:p>
        </p:txBody>
      </p:sp>
      <p:grpSp>
        <p:nvGrpSpPr>
          <p:cNvPr id="27656" name="Group 16"/>
          <p:cNvGrpSpPr>
            <a:grpSpLocks noChangeAspect="1"/>
          </p:cNvGrpSpPr>
          <p:nvPr/>
        </p:nvGrpSpPr>
        <p:grpSpPr bwMode="auto">
          <a:xfrm>
            <a:off x="47370" y="1316611"/>
            <a:ext cx="3334261" cy="2314956"/>
            <a:chOff x="3216" y="336"/>
            <a:chExt cx="2208" cy="1533"/>
          </a:xfrm>
        </p:grpSpPr>
        <p:pic>
          <p:nvPicPr>
            <p:cNvPr id="27664" name="Picture 9" descr="fig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16" y="384"/>
              <a:ext cx="2208" cy="1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329" name="Rectangle 15"/>
            <p:cNvSpPr>
              <a:spLocks noChangeArrowheads="1"/>
            </p:cNvSpPr>
            <p:nvPr/>
          </p:nvSpPr>
          <p:spPr bwMode="auto">
            <a:xfrm>
              <a:off x="3264" y="336"/>
              <a:ext cx="432" cy="1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Arial" charset="0"/>
                <a:ea typeface="ＭＳ Ｐゴシック" charset="0"/>
              </a:endParaRPr>
            </a:p>
          </p:txBody>
        </p:sp>
      </p:grpSp>
      <p:pic>
        <p:nvPicPr>
          <p:cNvPr id="13321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650" y="1298615"/>
            <a:ext cx="3371850" cy="2314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3325" name="Text Box 21"/>
          <p:cNvSpPr txBox="1">
            <a:spLocks noChangeArrowheads="1"/>
          </p:cNvSpPr>
          <p:nvPr/>
        </p:nvSpPr>
        <p:spPr bwMode="auto">
          <a:xfrm>
            <a:off x="3503473" y="3631567"/>
            <a:ext cx="2223063" cy="4732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99CC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2475" b="1" dirty="0">
                <a:latin typeface="Helvetica" charset="0"/>
              </a:rPr>
              <a:t>3.</a:t>
            </a:r>
            <a:r>
              <a:rPr lang="en-US" sz="2475" dirty="0">
                <a:latin typeface="Helvetica" charset="0"/>
              </a:rPr>
              <a:t> Models</a:t>
            </a:r>
          </a:p>
        </p:txBody>
      </p:sp>
      <p:sp>
        <p:nvSpPr>
          <p:cNvPr id="13326" name="Text Box 22"/>
          <p:cNvSpPr txBox="1">
            <a:spLocks noChangeArrowheads="1"/>
          </p:cNvSpPr>
          <p:nvPr/>
        </p:nvSpPr>
        <p:spPr bwMode="auto">
          <a:xfrm>
            <a:off x="340007" y="853000"/>
            <a:ext cx="2520387" cy="4732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99CC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2475" b="1" dirty="0">
                <a:latin typeface="Helvetica" charset="0"/>
              </a:rPr>
              <a:t>1.</a:t>
            </a:r>
            <a:r>
              <a:rPr lang="en-US" sz="2475" dirty="0">
                <a:latin typeface="Helvetica" charset="0"/>
              </a:rPr>
              <a:t> Correlations</a:t>
            </a:r>
          </a:p>
        </p:txBody>
      </p:sp>
      <p:sp>
        <p:nvSpPr>
          <p:cNvPr id="13327" name="Text Box 23"/>
          <p:cNvSpPr txBox="1">
            <a:spLocks noChangeArrowheads="1"/>
          </p:cNvSpPr>
          <p:nvPr/>
        </p:nvSpPr>
        <p:spPr bwMode="auto">
          <a:xfrm>
            <a:off x="5653509" y="836516"/>
            <a:ext cx="3122995" cy="4732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99CC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2475" b="1" dirty="0">
                <a:latin typeface="Helvetica" charset="0"/>
              </a:rPr>
              <a:t>2.</a:t>
            </a:r>
            <a:r>
              <a:rPr lang="en-US" sz="2475" dirty="0">
                <a:latin typeface="Helvetica" charset="0"/>
              </a:rPr>
              <a:t> Rates of change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33" t="4173" r="21389" b="30869"/>
          <a:stretch/>
        </p:blipFill>
        <p:spPr>
          <a:xfrm>
            <a:off x="1256003" y="4089758"/>
            <a:ext cx="3338967" cy="261202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1" t="64601" r="14496" b="12774"/>
          <a:stretch/>
        </p:blipFill>
        <p:spPr>
          <a:xfrm>
            <a:off x="4430836" y="4348210"/>
            <a:ext cx="4650330" cy="111986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07632" y="6422787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IPCC 2014</a:t>
            </a:r>
          </a:p>
        </p:txBody>
      </p:sp>
    </p:spTree>
    <p:extLst>
      <p:ext uri="{BB962C8B-B14F-4D97-AF65-F5344CB8AC3E}">
        <p14:creationId xmlns:p14="http://schemas.microsoft.com/office/powerpoint/2010/main" val="5345276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0251" y="1024961"/>
            <a:ext cx="8157949" cy="14700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Project EDDIE: Climate Change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4151" y="3149216"/>
            <a:ext cx="7953322" cy="2209800"/>
          </a:xfrm>
        </p:spPr>
        <p:txBody>
          <a:bodyPr>
            <a:normAutofit/>
          </a:bodyPr>
          <a:lstStyle/>
          <a:p>
            <a:r>
              <a:rPr lang="en-US" sz="2000" dirty="0"/>
              <a:t>O’Reilly, C.M., D.C. Richardson, and R.D. </a:t>
            </a:r>
            <a:r>
              <a:rPr lang="en-US" sz="2000" dirty="0" err="1"/>
              <a:t>Gougis</a:t>
            </a:r>
            <a:r>
              <a:rPr lang="en-US" sz="2000" dirty="0"/>
              <a:t>. 15 March 2017. Project EDDIE: Climate Change. </a:t>
            </a:r>
            <a:r>
              <a:rPr lang="en-US" sz="2000" dirty="0">
                <a:solidFill>
                  <a:schemeClr val="tx1"/>
                </a:solidFill>
              </a:rPr>
              <a:t>Project EDDIE Module 8, Version 1. </a:t>
            </a:r>
          </a:p>
          <a:p>
            <a:r>
              <a:rPr lang="en-US" sz="2000" dirty="0">
                <a:solidFill>
                  <a:srgbClr val="000000"/>
                </a:solidFill>
              </a:rPr>
              <a:t>Module development was supported by NSF DEB </a:t>
            </a:r>
            <a:r>
              <a:rPr lang="en-US" sz="2000" dirty="0">
                <a:solidFill>
                  <a:schemeClr val="tx1"/>
                </a:solidFill>
              </a:rPr>
              <a:t>1245707</a:t>
            </a:r>
            <a:r>
              <a:rPr lang="en-US" sz="2000" dirty="0">
                <a:solidFill>
                  <a:srgbClr val="000000"/>
                </a:solidFill>
              </a:rPr>
              <a:t>.</a:t>
            </a:r>
          </a:p>
        </p:txBody>
      </p:sp>
      <p:pic>
        <p:nvPicPr>
          <p:cNvPr id="5" name="Picture 4" descr="C:\Users\cmoreil\AppData\Local\Temp\NAGT1.jpg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1278" y="5943600"/>
            <a:ext cx="819722" cy="594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C:\Users\cmoreil\AppData\Local\Temp\ISU seal CeMast_logo 1.jpg"/>
          <p:cNvPicPr preferRelativeResize="0"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3306" y="5943600"/>
            <a:ext cx="2424494" cy="594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51" y="5943600"/>
            <a:ext cx="1811431" cy="594360"/>
          </a:xfrm>
          <a:prstGeom prst="rect">
            <a:avLst/>
          </a:prstGeom>
        </p:spPr>
      </p:pic>
      <p:pic>
        <p:nvPicPr>
          <p:cNvPr id="9" name="Picture 8" descr="http://www.nsf.gov/images/logos/nsf4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553" y="5943600"/>
            <a:ext cx="594360" cy="59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53487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Does one really big snow storm indicate that the climate is getting colder?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226469"/>
            <a:ext cx="2458588" cy="3535553"/>
          </a:xfrm>
        </p:spPr>
        <p:txBody>
          <a:bodyPr>
            <a:noAutofit/>
          </a:bodyPr>
          <a:lstStyle/>
          <a:p>
            <a:r>
              <a:rPr lang="en-US" dirty="0"/>
              <a:t>Arctic Avenue, Atlantic City, NJ</a:t>
            </a:r>
          </a:p>
          <a:p>
            <a:r>
              <a:rPr lang="en-US" dirty="0"/>
              <a:t>Jan 2014</a:t>
            </a:r>
          </a:p>
          <a:p>
            <a:endParaRPr lang="en-US" dirty="0"/>
          </a:p>
          <a:p>
            <a:endParaRPr lang="en-US" sz="900" dirty="0"/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r>
              <a:rPr lang="en-US" sz="900" dirty="0"/>
              <a:t>http://www.ctvnews.ca/world/deadly-storm-lashes-u-s-northeast-1-900-flights-grounded-1.1616156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1370" t="11196" r="11666" b="48271"/>
          <a:stretch/>
        </p:blipFill>
        <p:spPr>
          <a:xfrm>
            <a:off x="3087238" y="2125267"/>
            <a:ext cx="5819483" cy="373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541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</a:rPr>
              <a:t>The extreme weather, with temperatures reaching -20°F with wind chill and 2 feet of snow reinforces doubts that global warming is caused by humans.</a:t>
            </a:r>
          </a:p>
          <a:p>
            <a:endParaRPr lang="en-US" sz="3200" dirty="0">
              <a:latin typeface="+mj-lt"/>
            </a:endParaRPr>
          </a:p>
          <a:p>
            <a:r>
              <a:rPr lang="en-US" sz="3200" dirty="0">
                <a:latin typeface="+mj-lt"/>
              </a:rPr>
              <a:t>Do you believe this statement?  Why or why not?</a:t>
            </a:r>
          </a:p>
        </p:txBody>
      </p:sp>
    </p:spTree>
    <p:extLst>
      <p:ext uri="{BB962C8B-B14F-4D97-AF65-F5344CB8AC3E}">
        <p14:creationId xmlns:p14="http://schemas.microsoft.com/office/powerpoint/2010/main" val="14285632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x-none" altLang="x-non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600200"/>
            <a:ext cx="6934200" cy="4525963"/>
          </a:xfrm>
        </p:spPr>
        <p:txBody>
          <a:bodyPr/>
          <a:lstStyle/>
          <a:p>
            <a:pPr eaLnBrk="1" hangingPunct="1"/>
            <a:r>
              <a:rPr lang="en-US" altLang="x-none"/>
              <a:t>Past temperatures on earth</a:t>
            </a:r>
          </a:p>
        </p:txBody>
      </p:sp>
      <p:sp>
        <p:nvSpPr>
          <p:cNvPr id="3076" name="Text Box 5"/>
          <p:cNvSpPr txBox="1">
            <a:spLocks noChangeArrowheads="1"/>
          </p:cNvSpPr>
          <p:nvPr/>
        </p:nvSpPr>
        <p:spPr bwMode="auto">
          <a:xfrm>
            <a:off x="7818438" y="6553200"/>
            <a:ext cx="132556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1400"/>
              <a:t>Barrett (2003) </a:t>
            </a:r>
          </a:p>
        </p:txBody>
      </p:sp>
      <p:pic>
        <p:nvPicPr>
          <p:cNvPr id="3077" name="Picture 7" descr="image27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657225"/>
            <a:ext cx="8610600" cy="543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7312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x-none" sz="3200" dirty="0"/>
              <a:t>Solar irradiance</a:t>
            </a:r>
            <a:r>
              <a:rPr lang="en-US" altLang="x-none" sz="2400" dirty="0"/>
              <a:t>: </a:t>
            </a:r>
            <a:r>
              <a:rPr lang="en-US" altLang="x-none" sz="2800" dirty="0"/>
              <a:t>position relative to the sun (Milankovitch cycles)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29200" y="1676400"/>
            <a:ext cx="3733800" cy="4114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x-none" sz="2400"/>
              <a:t>The path of the earth around the sun and the angle of the earth vary at different time scales.</a:t>
            </a:r>
          </a:p>
          <a:p>
            <a:pPr eaLnBrk="1" hangingPunct="1">
              <a:buFontTx/>
              <a:buNone/>
            </a:pPr>
            <a:r>
              <a:rPr lang="en-US" altLang="x-none" sz="2400"/>
              <a:t>Has been important influence for glacial periods (every 100,000 years) over the past 500,000 years.</a:t>
            </a:r>
          </a:p>
        </p:txBody>
      </p:sp>
      <p:pic>
        <p:nvPicPr>
          <p:cNvPr id="7172" name="Picture 4" descr="milankovitc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600200"/>
            <a:ext cx="3794125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3423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3886200" cy="12954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x-none" sz="3200" dirty="0"/>
              <a:t>Solar irradiance: </a:t>
            </a:r>
            <a:r>
              <a:rPr lang="en-US" altLang="x-none" sz="2800" dirty="0"/>
              <a:t>Sunspot cycles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2209800"/>
            <a:ext cx="2895600" cy="4114800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x-none"/>
              <a:t>Sunspots – reflect magnetic activity of sun, and sun’s brightness.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/>
              <a:t>Approximately an 11 year cycle </a:t>
            </a:r>
            <a:r>
              <a:rPr lang="en-US" altLang="x-none">
                <a:solidFill>
                  <a:schemeClr val="bg1"/>
                </a:solidFill>
              </a:rPr>
              <a:t>(9-13)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>
                <a:solidFill>
                  <a:schemeClr val="bg1"/>
                </a:solidFill>
              </a:rPr>
              <a:t>Maunder minimum coincides with the Little Ice Age.</a:t>
            </a:r>
          </a:p>
        </p:txBody>
      </p:sp>
      <p:pic>
        <p:nvPicPr>
          <p:cNvPr id="8196" name="Picture 4" descr="cyc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457200"/>
            <a:ext cx="4800600" cy="1262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5" descr="640px-Solar_Cycle_Variation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2133600"/>
            <a:ext cx="5638800" cy="375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2168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465360" y="365126"/>
            <a:ext cx="7886700" cy="1325563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altLang="x-none" sz="3200"/>
              <a:t>Reflection of energy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x-none" sz="2400" dirty="0"/>
              <a:t>Albedo (reflectivity) 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2400" dirty="0"/>
              <a:t>Lighter things reflect more light energy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2400" dirty="0"/>
              <a:t>Darker things absorb more light energy (heat)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2400" dirty="0">
                <a:solidFill>
                  <a:schemeClr val="bg1"/>
                </a:solidFill>
              </a:rPr>
              <a:t>(Creates positive feedback)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x-none" sz="2400" dirty="0"/>
              <a:t>	Aerosols lead to increased reflection of solar radiation.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x-none" sz="2400" dirty="0"/>
              <a:t>		Volcanic activity </a:t>
            </a:r>
            <a:r>
              <a:rPr lang="en-US" altLang="x-none" sz="2400" dirty="0">
                <a:ea typeface="Arial" charset="0"/>
                <a:cs typeface="Arial" charset="0"/>
              </a:rPr>
              <a:t>→ 	cooling</a:t>
            </a:r>
            <a:r>
              <a:rPr lang="en-US" altLang="x-none" sz="2400" dirty="0"/>
              <a:t>.</a:t>
            </a:r>
          </a:p>
        </p:txBody>
      </p:sp>
      <p:pic>
        <p:nvPicPr>
          <p:cNvPr id="5124" name="Picture 4" descr="fora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327150"/>
            <a:ext cx="3886200" cy="2373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5" name="Line 5"/>
          <p:cNvSpPr>
            <a:spLocks noChangeShapeType="1"/>
          </p:cNvSpPr>
          <p:nvPr/>
        </p:nvSpPr>
        <p:spPr bwMode="auto">
          <a:xfrm flipH="1">
            <a:off x="6019800" y="685800"/>
            <a:ext cx="1905000" cy="1828800"/>
          </a:xfrm>
          <a:prstGeom prst="line">
            <a:avLst/>
          </a:prstGeom>
          <a:noFill/>
          <a:ln w="38100" cap="rnd">
            <a:solidFill>
              <a:srgbClr val="FFCC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6" name="Line 6"/>
          <p:cNvSpPr>
            <a:spLocks noChangeShapeType="1"/>
          </p:cNvSpPr>
          <p:nvPr/>
        </p:nvSpPr>
        <p:spPr bwMode="auto">
          <a:xfrm flipH="1" flipV="1">
            <a:off x="5334000" y="1600200"/>
            <a:ext cx="685800" cy="914400"/>
          </a:xfrm>
          <a:prstGeom prst="line">
            <a:avLst/>
          </a:prstGeom>
          <a:noFill/>
          <a:ln w="38100" cap="rnd">
            <a:solidFill>
              <a:srgbClr val="FFCC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7" name="Line 7"/>
          <p:cNvSpPr>
            <a:spLocks noChangeShapeType="1"/>
          </p:cNvSpPr>
          <p:nvPr/>
        </p:nvSpPr>
        <p:spPr bwMode="auto">
          <a:xfrm flipH="1">
            <a:off x="7467600" y="762000"/>
            <a:ext cx="609600" cy="2286000"/>
          </a:xfrm>
          <a:prstGeom prst="line">
            <a:avLst/>
          </a:prstGeom>
          <a:noFill/>
          <a:ln w="38100" cap="rnd">
            <a:solidFill>
              <a:srgbClr val="FFCC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8" name="AutoShape 8"/>
          <p:cNvSpPr>
            <a:spLocks noChangeArrowheads="1"/>
          </p:cNvSpPr>
          <p:nvPr/>
        </p:nvSpPr>
        <p:spPr bwMode="auto">
          <a:xfrm rot="3179611">
            <a:off x="7801769" y="275431"/>
            <a:ext cx="641350" cy="700088"/>
          </a:xfrm>
          <a:prstGeom prst="irregularSeal2">
            <a:avLst/>
          </a:prstGeom>
          <a:solidFill>
            <a:srgbClr val="FFCC00"/>
          </a:solidFill>
          <a:ln w="9525">
            <a:solidFill>
              <a:srgbClr val="FFCC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x-none" altLang="x-none"/>
          </a:p>
        </p:txBody>
      </p:sp>
      <p:pic>
        <p:nvPicPr>
          <p:cNvPr id="5129" name="Picture 9" descr="pinatub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3987800"/>
            <a:ext cx="3886200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0940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/>
              <a:t>Atmospheric composition</a:t>
            </a:r>
            <a:r>
              <a:rPr lang="en-US" sz="3200" dirty="0"/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Gasses in the atmosphere influence temperature</a:t>
            </a:r>
          </a:p>
          <a:p>
            <a:r>
              <a:rPr lang="en-US" dirty="0"/>
              <a:t>Diagram the greenhouse effect</a:t>
            </a:r>
          </a:p>
        </p:txBody>
      </p:sp>
    </p:spTree>
    <p:extLst>
      <p:ext uri="{BB962C8B-B14F-4D97-AF65-F5344CB8AC3E}">
        <p14:creationId xmlns:p14="http://schemas.microsoft.com/office/powerpoint/2010/main" val="2706436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486915"/>
            <a:ext cx="2895600" cy="1020762"/>
          </a:xfrm>
        </p:spPr>
        <p:txBody>
          <a:bodyPr>
            <a:no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altLang="x-none" sz="3200" dirty="0"/>
              <a:t>How global warming works</a:t>
            </a:r>
            <a:endParaRPr lang="en-US" altLang="x-none" sz="2800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812477"/>
            <a:ext cx="2895600" cy="4525963"/>
          </a:xfrm>
        </p:spPr>
        <p:txBody>
          <a:bodyPr/>
          <a:lstStyle/>
          <a:p>
            <a:pPr marL="234950" indent="-234950" eaLnBrk="1" hangingPunct="1">
              <a:lnSpc>
                <a:spcPct val="80000"/>
              </a:lnSpc>
              <a:buFontTx/>
              <a:buNone/>
            </a:pPr>
            <a:r>
              <a:rPr lang="en-US" altLang="x-none" dirty="0"/>
              <a:t>The greenhouse effect: Energy is retained.</a:t>
            </a:r>
          </a:p>
          <a:p>
            <a:pPr marL="234950" indent="-234950" eaLnBrk="1" hangingPunct="1">
              <a:lnSpc>
                <a:spcPct val="80000"/>
              </a:lnSpc>
              <a:buFontTx/>
              <a:buNone/>
            </a:pPr>
            <a:endParaRPr lang="en-US" altLang="x-none" dirty="0"/>
          </a:p>
          <a:p>
            <a:pPr marL="234950" indent="-234950" eaLnBrk="1" hangingPunct="1">
              <a:lnSpc>
                <a:spcPct val="80000"/>
              </a:lnSpc>
            </a:pPr>
            <a:r>
              <a:rPr lang="en-US" altLang="x-none" dirty="0"/>
              <a:t>Gases in the atmosphere trap heat.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x-none" dirty="0"/>
              <a:t>CO</a:t>
            </a:r>
            <a:r>
              <a:rPr lang="en-US" altLang="x-none" baseline="-25000" dirty="0"/>
              <a:t>2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x-none" dirty="0"/>
              <a:t>CH</a:t>
            </a:r>
            <a:r>
              <a:rPr lang="en-US" altLang="x-none" baseline="-25000" dirty="0"/>
              <a:t>4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x-none" dirty="0" err="1"/>
              <a:t>NO</a:t>
            </a:r>
            <a:r>
              <a:rPr lang="en-US" altLang="x-none" baseline="-25000" dirty="0" err="1"/>
              <a:t>x</a:t>
            </a:r>
            <a:r>
              <a:rPr lang="en-US" altLang="x-none" dirty="0" err="1"/>
              <a:t>s</a:t>
            </a:r>
            <a:endParaRPr lang="en-US" altLang="x-none" dirty="0"/>
          </a:p>
          <a:p>
            <a:pPr lvl="1" eaLnBrk="1" hangingPunct="1">
              <a:lnSpc>
                <a:spcPct val="80000"/>
              </a:lnSpc>
            </a:pPr>
            <a:r>
              <a:rPr lang="en-US" altLang="x-none" dirty="0"/>
              <a:t>CFCs</a:t>
            </a:r>
          </a:p>
        </p:txBody>
      </p:sp>
      <p:pic>
        <p:nvPicPr>
          <p:cNvPr id="6148" name="Picture 6" descr="greenhouseeffectexplain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0" y="0"/>
            <a:ext cx="56197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5920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How do we know this global temperature?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Hansen et al. 2010 from Goddard Institute for Space Studies, NASA</a:t>
            </a:r>
          </a:p>
          <a:p>
            <a:r>
              <a:rPr lang="en-US" dirty="0">
                <a:hlinkClick r:id="rId2"/>
              </a:rPr>
              <a:t>http://pubs.giss.nasa.gov/docs/2010/2010_Hansen_etal_1.pdf</a:t>
            </a:r>
            <a:endParaRPr lang="en-US" dirty="0"/>
          </a:p>
          <a:p>
            <a:r>
              <a:rPr lang="en-US" dirty="0"/>
              <a:t>Compiled different datasets from weather stations all over the world.  </a:t>
            </a:r>
          </a:p>
          <a:p>
            <a:r>
              <a:rPr lang="en-US" dirty="0"/>
              <a:t>Used a model to interpolate (smooth) data for land</a:t>
            </a:r>
          </a:p>
          <a:p>
            <a:r>
              <a:rPr lang="en-US" dirty="0"/>
              <a:t>Use bucket (ships) and satellite measurements calibrated with ship measurements for the ocean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06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5450</TotalTime>
  <Words>1326</Words>
  <Application>Microsoft Macintosh PowerPoint</Application>
  <PresentationFormat>On-screen Show (4:3)</PresentationFormat>
  <Paragraphs>165</Paragraphs>
  <Slides>35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Helvetica</vt:lpstr>
      <vt:lpstr>Office Theme</vt:lpstr>
      <vt:lpstr>Module 5: Global Climate Change</vt:lpstr>
      <vt:lpstr>Background</vt:lpstr>
      <vt:lpstr>What controls the Earth’s temperature?</vt:lpstr>
      <vt:lpstr>Solar irradiance: position relative to the sun (Milankovitch cycles)</vt:lpstr>
      <vt:lpstr>Solar irradiance: Sunspot cycles</vt:lpstr>
      <vt:lpstr>Reflection of energy</vt:lpstr>
      <vt:lpstr>Atmospheric composition </vt:lpstr>
      <vt:lpstr>How global warming works</vt:lpstr>
      <vt:lpstr>How do we know this global temperature?</vt:lpstr>
      <vt:lpstr>Question 1: Is this global temperature changing over time? Is earth ‘warming’? If so, at what rate?</vt:lpstr>
      <vt:lpstr>PowerPoint Presentation</vt:lpstr>
      <vt:lpstr>PowerPoint Presentation</vt:lpstr>
      <vt:lpstr>PowerPoint Presentation</vt:lpstr>
      <vt:lpstr>PowerPoint Presentation</vt:lpstr>
      <vt:lpstr>Question 1: Is this global temperature changing over time? Is earth ‘warming’? If so, at what rate?</vt:lpstr>
      <vt:lpstr>Question 2: What might be causing this change in global average temperature?</vt:lpstr>
      <vt:lpstr>PowerPoint Presentation</vt:lpstr>
      <vt:lpstr>Mauna Loa CO2 dataset</vt:lpstr>
      <vt:lpstr>PowerPoint Presentation</vt:lpstr>
      <vt:lpstr>PowerPoint Presentation</vt:lpstr>
      <vt:lpstr>But this is only recent history…</vt:lpstr>
      <vt:lpstr>Question 4: How can we compare the recent data to geologic history?</vt:lpstr>
      <vt:lpstr>You’re off on a trip . . . </vt:lpstr>
      <vt:lpstr>Vostok, Antarctica</vt:lpstr>
      <vt:lpstr>Steps in taking an ice core</vt:lpstr>
      <vt:lpstr>Core processing</vt:lpstr>
      <vt:lpstr>Air bubbles contain gas</vt:lpstr>
      <vt:lpstr>Air temperature determined by water chemistry (oxygen isotope example)</vt:lpstr>
      <vt:lpstr>Question 4: How can we compare the recent data to geologic history?</vt:lpstr>
      <vt:lpstr>How do we know that recent changes are due to human activity?</vt:lpstr>
      <vt:lpstr>PowerPoint Presentation</vt:lpstr>
      <vt:lpstr>Project EDDIE: Climate Change</vt:lpstr>
      <vt:lpstr>Does one really big snow storm indicate that the climate is getting colder?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controls the earth’s temperature?</dc:title>
  <dc:creator>DCR</dc:creator>
  <cp:lastModifiedBy>Thomas, Quinn</cp:lastModifiedBy>
  <cp:revision>78</cp:revision>
  <dcterms:created xsi:type="dcterms:W3CDTF">2014-07-10T15:52:11Z</dcterms:created>
  <dcterms:modified xsi:type="dcterms:W3CDTF">2020-03-24T13:28:36Z</dcterms:modified>
</cp:coreProperties>
</file>

<file path=docProps/thumbnail.jpeg>
</file>